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7" r:id="rId2"/>
    <p:sldId id="263" r:id="rId3"/>
    <p:sldId id="351" r:id="rId4"/>
    <p:sldId id="378" r:id="rId5"/>
    <p:sldId id="354" r:id="rId6"/>
    <p:sldId id="353" r:id="rId7"/>
    <p:sldId id="373" r:id="rId8"/>
    <p:sldId id="374" r:id="rId9"/>
    <p:sldId id="375" r:id="rId10"/>
    <p:sldId id="376" r:id="rId11"/>
    <p:sldId id="377" r:id="rId12"/>
    <p:sldId id="283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1" r:id="rId24"/>
    <p:sldId id="305" r:id="rId25"/>
    <p:sldId id="304" r:id="rId26"/>
    <p:sldId id="306" r:id="rId27"/>
    <p:sldId id="302" r:id="rId28"/>
    <p:sldId id="307" r:id="rId29"/>
    <p:sldId id="30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 varScale="1">
        <p:scale>
          <a:sx n="87" d="100"/>
          <a:sy n="87" d="100"/>
        </p:scale>
        <p:origin x="8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C01FA-3438-4581-874E-5B83E4DEA31E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CC283-9A1E-4646-856D-D08A2E9C8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1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>
            <a:extLst>
              <a:ext uri="{FF2B5EF4-FFF2-40B4-BE49-F238E27FC236}">
                <a16:creationId xmlns:a16="http://schemas.microsoft.com/office/drawing/2014/main" id="{5977E62E-AB14-40A1-A732-79C095CB7E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>
            <a:extLst>
              <a:ext uri="{FF2B5EF4-FFF2-40B4-BE49-F238E27FC236}">
                <a16:creationId xmlns:a16="http://schemas.microsoft.com/office/drawing/2014/main" id="{AB646462-8B9D-4BD0-9174-27E796B734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31748" name="슬라이드 번호 개체 틀 3">
            <a:extLst>
              <a:ext uri="{FF2B5EF4-FFF2-40B4-BE49-F238E27FC236}">
                <a16:creationId xmlns:a16="http://schemas.microsoft.com/office/drawing/2014/main" id="{E140DEA2-B636-4F77-AC29-65D37D842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AAC1A31-02D8-4B3D-90BA-E634B8758AC0}" type="slidenum">
              <a:rPr lang="ko-KR" altLang="en-US"/>
              <a:pPr eaLnBrk="1" hangingPunct="1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CC283-9A1E-4646-856D-D08A2E9C847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8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F559D-E552-4CAE-9162-5EB91AB5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1318-ECA8-439E-95EB-86B46F29D27E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417A5-00AC-4B36-9BBD-7E646173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31A78-52DD-48CD-937E-16D49CED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9144AE-4678-4921-95D9-93F0285CF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70" b="12760"/>
          <a:stretch>
            <a:fillRect/>
          </a:stretch>
        </p:blipFill>
        <p:spPr>
          <a:xfrm>
            <a:off x="749" y="-1"/>
            <a:ext cx="12192000" cy="68580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407AA-CAE4-48C5-852E-D5D0C2DBA4D0}"/>
              </a:ext>
            </a:extLst>
          </p:cNvPr>
          <p:cNvSpPr/>
          <p:nvPr userDrawn="1"/>
        </p:nvSpPr>
        <p:spPr>
          <a:xfrm>
            <a:off x="20012" y="-1"/>
            <a:ext cx="1219041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FFBD12-2F69-46DD-B5E7-3A026FD1E3D9}"/>
              </a:ext>
            </a:extLst>
          </p:cNvPr>
          <p:cNvSpPr/>
          <p:nvPr userDrawn="1"/>
        </p:nvSpPr>
        <p:spPr>
          <a:xfrm>
            <a:off x="2429669" y="1012145"/>
            <a:ext cx="7129462" cy="460851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조선일보명조"/>
              <a:ea typeface="조선일보명조"/>
              <a:cs typeface="조선일보명조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EEB8875-47C9-4E7A-9C8F-6E3C5736173B}"/>
              </a:ext>
            </a:extLst>
          </p:cNvPr>
          <p:cNvCxnSpPr/>
          <p:nvPr userDrawn="1"/>
        </p:nvCxnSpPr>
        <p:spPr>
          <a:xfrm>
            <a:off x="2753519" y="3101295"/>
            <a:ext cx="6481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9">
            <a:extLst>
              <a:ext uri="{FF2B5EF4-FFF2-40B4-BE49-F238E27FC236}">
                <a16:creationId xmlns:a16="http://schemas.microsoft.com/office/drawing/2014/main" id="{227D909D-6578-487C-9EB6-06655E234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6306344" y="4550682"/>
            <a:ext cx="1189037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823D6213-66EA-428F-9174-F1C841E3B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>
            <a:fillRect/>
          </a:stretch>
        </p:blipFill>
        <p:spPr>
          <a:xfrm>
            <a:off x="4441031" y="4550682"/>
            <a:ext cx="1684338" cy="42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39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4C24A-EB56-412C-BD5F-C9BB9A6F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79" y="1253162"/>
            <a:ext cx="11052450" cy="4829740"/>
          </a:xfrm>
        </p:spPr>
        <p:txBody>
          <a:bodyPr/>
          <a:lstStyle>
            <a:lvl1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  <a:lvl2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3pPr>
            <a:lvl4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4pPr>
            <a:lvl5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39628-CEA1-4A83-B451-D3DCDD940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51101318-ECA8-439E-95EB-86B46F29D27E}" type="datetimeFigureOut">
              <a:rPr lang="ko-KR" altLang="en-US" smtClean="0"/>
              <a:pPr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8A4C1-EAED-4113-B8B8-10566C2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833B7-0C0C-426A-BB7F-5810D901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9EF860FC-4621-4F83-A166-17FF9830641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6A417F-4BC5-4062-B524-3164DB8E372E}"/>
              </a:ext>
            </a:extLst>
          </p:cNvPr>
          <p:cNvSpPr/>
          <p:nvPr userDrawn="1"/>
        </p:nvSpPr>
        <p:spPr>
          <a:xfrm>
            <a:off x="443204" y="382555"/>
            <a:ext cx="83975" cy="5971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8B0E2-30B4-4B6C-B089-90049F58AFE4}"/>
              </a:ext>
            </a:extLst>
          </p:cNvPr>
          <p:cNvSpPr/>
          <p:nvPr userDrawn="1"/>
        </p:nvSpPr>
        <p:spPr>
          <a:xfrm>
            <a:off x="620485" y="461864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buClr>
                <a:schemeClr val="accent4"/>
              </a:buClr>
              <a:buNone/>
              <a:defRPr/>
            </a:pPr>
            <a:endParaRPr lang="en-US" altLang="ko-KR" sz="3200" dirty="0">
              <a:solidFill>
                <a:schemeClr val="accent4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50532D-6459-4E0F-A129-1A943E7B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0273004" y="6082902"/>
            <a:ext cx="1759032" cy="625809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008E9C7-56C1-469B-AEBA-C3483F87DF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712" y="382588"/>
            <a:ext cx="6883173" cy="596900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3200" kern="1200" dirty="0" smtClean="0">
                <a:solidFill>
                  <a:schemeClr val="accent4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19888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D1183-E016-4A34-9D90-064316AB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481" y="465284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BBDEB-2B8D-4E29-9015-E17F7A127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44481" y="2065484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76BD66-3264-4A30-8756-1E4031D1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608" y="6312031"/>
            <a:ext cx="2743200" cy="365125"/>
          </a:xfrm>
        </p:spPr>
        <p:txBody>
          <a:bodyPr/>
          <a:lstStyle/>
          <a:p>
            <a:fld id="{51101318-ECA8-439E-95EB-86B46F29D27E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1B776-C7EC-4632-A529-C0CFD1E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9CD3FE-EBE2-44CE-B8C7-C3EE0A59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7BB3E1-EB99-47F7-BC74-ADBB74D65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80" r="27060"/>
          <a:stretch>
            <a:fillRect/>
          </a:stretch>
        </p:blipFill>
        <p:spPr>
          <a:xfrm>
            <a:off x="-21324" y="-13995"/>
            <a:ext cx="6096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6667C4-968C-4813-B623-D64F7A844880}"/>
              </a:ext>
            </a:extLst>
          </p:cNvPr>
          <p:cNvSpPr/>
          <p:nvPr userDrawn="1"/>
        </p:nvSpPr>
        <p:spPr>
          <a:xfrm>
            <a:off x="-19736" y="13995"/>
            <a:ext cx="609441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6D7462-A4E8-47CE-9ECA-B199CAB36D60}"/>
              </a:ext>
            </a:extLst>
          </p:cNvPr>
          <p:cNvSpPr/>
          <p:nvPr userDrawn="1"/>
        </p:nvSpPr>
        <p:spPr>
          <a:xfrm>
            <a:off x="1606579" y="2828048"/>
            <a:ext cx="26872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1EF1DB-29DB-4EC1-8064-1A6F5D89EAC4}"/>
              </a:ext>
            </a:extLst>
          </p:cNvPr>
          <p:cNvSpPr/>
          <p:nvPr userDrawn="1"/>
        </p:nvSpPr>
        <p:spPr>
          <a:xfrm>
            <a:off x="1606579" y="3668738"/>
            <a:ext cx="26872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1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CF21C7-2436-474F-A386-0158E9F2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078654-CC4D-45FD-B211-190691282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477DE9-B568-4AD8-AF57-881B54616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01318-ECA8-439E-95EB-86B46F29D27E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CB83A-6A69-4437-BE55-07EB1BE0E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3E755-147C-459F-83B2-70DA65913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860FC-4621-4F83-A166-17FF98306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4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x21999@inha.ac.k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5A486036-728E-4EAB-8B7F-5F182DC1F4E6}"/>
              </a:ext>
            </a:extLst>
          </p:cNvPr>
          <p:cNvSpPr txBox="1">
            <a:spLocks/>
          </p:cNvSpPr>
          <p:nvPr/>
        </p:nvSpPr>
        <p:spPr>
          <a:xfrm>
            <a:off x="2609889" y="1632110"/>
            <a:ext cx="6768753" cy="1084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컴퓨터 프로그래밍</a:t>
            </a:r>
            <a:endParaRPr lang="en-US" altLang="ko-KR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Week1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2CE0B6-854C-44AD-87A4-EE39F319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5" y="979488"/>
            <a:ext cx="9124791" cy="57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4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0CD39A-B863-4CB5-B2EE-B08F3BC3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366630"/>
            <a:ext cx="3297993" cy="3364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C3884D-00A3-4A57-9495-14585F06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63" y="1118152"/>
            <a:ext cx="7951304" cy="497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0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8C77CF-B8C2-4098-ACE4-E8C8C973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4068535"/>
            <a:ext cx="9288740" cy="2590681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306E53-9E30-4DFD-8720-E98AA2F3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79" y="1253162"/>
            <a:ext cx="11052450" cy="4829740"/>
          </a:xfrm>
        </p:spPr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Anaconda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lvl="1"/>
            <a:r>
              <a:rPr lang="ko-KR" altLang="en-US" dirty="0"/>
              <a:t>사용자가 원하는 </a:t>
            </a:r>
            <a:r>
              <a:rPr lang="en-US" altLang="ko-KR" dirty="0"/>
              <a:t>Python </a:t>
            </a:r>
            <a:r>
              <a:rPr lang="ko-KR" altLang="en-US" dirty="0"/>
              <a:t>및 필요한 라이브러리 패키지 관리 환경설정을 쉽게 해주는 가상환경 도구</a:t>
            </a:r>
            <a:endParaRPr lang="en-US" altLang="ko-KR" dirty="0"/>
          </a:p>
          <a:p>
            <a:pPr lvl="1"/>
            <a:r>
              <a:rPr lang="ko-KR" altLang="en-US" dirty="0"/>
              <a:t>기존의 </a:t>
            </a:r>
            <a:r>
              <a:rPr lang="en-US" altLang="ko-KR" dirty="0"/>
              <a:t>Python </a:t>
            </a:r>
            <a:r>
              <a:rPr lang="ko-KR" altLang="en-US" dirty="0"/>
              <a:t>설치 </a:t>
            </a:r>
            <a:r>
              <a:rPr lang="en-US" altLang="ko-KR" dirty="0"/>
              <a:t>pip(python package index)</a:t>
            </a:r>
            <a:r>
              <a:rPr lang="ko-KR" altLang="en-US" dirty="0"/>
              <a:t>를 이용하여 설치 할 경우 패키지 간의 충돌이 있어 설치가 불가능한 경우가 있으나</a:t>
            </a:r>
            <a:r>
              <a:rPr lang="en-US" altLang="ko-KR" dirty="0"/>
              <a:t> Anaconda</a:t>
            </a:r>
            <a:r>
              <a:rPr lang="ko-KR" altLang="en-US" dirty="0"/>
              <a:t>는 이를 관리해준다는 장점이 있음</a:t>
            </a:r>
            <a:endParaRPr lang="en-US" altLang="ko-KR" dirty="0"/>
          </a:p>
          <a:p>
            <a:pPr lvl="1"/>
            <a:r>
              <a:rPr lang="ko-KR" altLang="en-US" dirty="0"/>
              <a:t>사용자가 만든 특정 환경을 다른 </a:t>
            </a:r>
            <a:r>
              <a:rPr lang="en-US" altLang="ko-KR" dirty="0"/>
              <a:t>PC</a:t>
            </a:r>
            <a:r>
              <a:rPr lang="ko-KR" altLang="en-US" dirty="0"/>
              <a:t>등에 손쉽게 이식할 수 있음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83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306E53-9E30-4DFD-8720-E98AA2F3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https://www.anaconda.com/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0" indent="0">
              <a:buNone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16D5C-2AE4-4162-8BC1-1CFC783F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27" y="1787421"/>
            <a:ext cx="7947908" cy="4802222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19B00F2-C6DF-4BF6-A9A9-8C2874A69AD6}"/>
              </a:ext>
            </a:extLst>
          </p:cNvPr>
          <p:cNvSpPr/>
          <p:nvPr/>
        </p:nvSpPr>
        <p:spPr>
          <a:xfrm>
            <a:off x="8289235" y="855886"/>
            <a:ext cx="526774" cy="8495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7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13B13C-6632-46CC-B76C-48B1CB74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자신에 맞는 </a:t>
            </a:r>
            <a:r>
              <a:rPr lang="en-US" altLang="ko-KR" dirty="0"/>
              <a:t>OS</a:t>
            </a:r>
            <a:r>
              <a:rPr lang="ko-KR" altLang="en-US" dirty="0"/>
              <a:t>를 클릭하고 </a:t>
            </a:r>
            <a:r>
              <a:rPr lang="en-US" altLang="ko-KR" dirty="0"/>
              <a:t>Download </a:t>
            </a:r>
            <a:r>
              <a:rPr lang="ko-KR" altLang="en-US" dirty="0"/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69B146-BF82-406E-BC02-846ED271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008" y="1846608"/>
            <a:ext cx="8674649" cy="50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7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13B13C-6632-46CC-B76C-48B1CB74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자신에 맞는 </a:t>
            </a:r>
            <a:r>
              <a:rPr lang="en-US" altLang="ko-KR" dirty="0"/>
              <a:t>OS</a:t>
            </a:r>
            <a:r>
              <a:rPr lang="ko-KR" altLang="en-US" dirty="0"/>
              <a:t>를 클릭하고 </a:t>
            </a:r>
            <a:r>
              <a:rPr lang="en-US" altLang="ko-KR" dirty="0"/>
              <a:t>Download </a:t>
            </a:r>
            <a:r>
              <a:rPr lang="ko-KR" altLang="en-US" dirty="0"/>
              <a:t>클릭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2E42A1-F693-410D-931B-33831F59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84" y="1876202"/>
            <a:ext cx="9920432" cy="35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5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13B13C-6632-46CC-B76C-48B1CB74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9474-D6FA-4111-B82D-32E71DD6A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12" y="1602270"/>
            <a:ext cx="5934075" cy="46196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647862-4D58-4479-A137-112D884B5A63}"/>
              </a:ext>
            </a:extLst>
          </p:cNvPr>
          <p:cNvSpPr/>
          <p:nvPr/>
        </p:nvSpPr>
        <p:spPr>
          <a:xfrm>
            <a:off x="6400799" y="5685259"/>
            <a:ext cx="993913" cy="487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582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13B13C-6632-46CC-B76C-48B1CB74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6794BA-7A37-4A89-839A-B5291E7A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1855788"/>
            <a:ext cx="5008368" cy="38989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D3D84C-76DE-4C09-8713-8953A25C5DF9}"/>
              </a:ext>
            </a:extLst>
          </p:cNvPr>
          <p:cNvSpPr/>
          <p:nvPr/>
        </p:nvSpPr>
        <p:spPr>
          <a:xfrm>
            <a:off x="3399184" y="5327374"/>
            <a:ext cx="795130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80D4E-4F56-4E96-A3AD-5ED3F771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46" y="1253162"/>
            <a:ext cx="5934075" cy="46196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B35BF6-8C1E-41EC-A2AB-8F4300B4D6DF}"/>
              </a:ext>
            </a:extLst>
          </p:cNvPr>
          <p:cNvSpPr/>
          <p:nvPr/>
        </p:nvSpPr>
        <p:spPr>
          <a:xfrm>
            <a:off x="5995700" y="3562974"/>
            <a:ext cx="2323351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E514B3-20C4-4190-995C-7BE7D9682404}"/>
              </a:ext>
            </a:extLst>
          </p:cNvPr>
          <p:cNvSpPr/>
          <p:nvPr/>
        </p:nvSpPr>
        <p:spPr>
          <a:xfrm>
            <a:off x="9537343" y="5406889"/>
            <a:ext cx="1018013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93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EBB7E8-487E-4984-915A-2B98ED1DE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6" y="1258334"/>
            <a:ext cx="5188528" cy="403922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A222A5C-CDA7-4155-9300-60EF15F185D7}"/>
              </a:ext>
            </a:extLst>
          </p:cNvPr>
          <p:cNvSpPr/>
          <p:nvPr/>
        </p:nvSpPr>
        <p:spPr>
          <a:xfrm>
            <a:off x="5529470" y="2290967"/>
            <a:ext cx="566530" cy="1699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B440D8-9EEB-4DCE-AF91-EBF8AF09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284884"/>
            <a:ext cx="5688910" cy="41656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13FF37-F020-4B18-8352-DDEF0D8C3C53}"/>
              </a:ext>
            </a:extLst>
          </p:cNvPr>
          <p:cNvSpPr/>
          <p:nvPr/>
        </p:nvSpPr>
        <p:spPr>
          <a:xfrm>
            <a:off x="432839" y="3642689"/>
            <a:ext cx="2323351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1262FF-660D-42E9-B5D0-3F8DDDB2B6D7}"/>
              </a:ext>
            </a:extLst>
          </p:cNvPr>
          <p:cNvSpPr/>
          <p:nvPr/>
        </p:nvSpPr>
        <p:spPr>
          <a:xfrm>
            <a:off x="6618291" y="3745394"/>
            <a:ext cx="2323351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7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087DC1-D9F8-40C9-A849-301AD94C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720" y="1427301"/>
            <a:ext cx="4894881" cy="38106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FAA8C9-56A4-4516-8E00-F2CA35AC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5" y="1427301"/>
            <a:ext cx="4894881" cy="381062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3361E44-21DD-411D-BB99-5983DDBA40F9}"/>
              </a:ext>
            </a:extLst>
          </p:cNvPr>
          <p:cNvSpPr/>
          <p:nvPr/>
        </p:nvSpPr>
        <p:spPr>
          <a:xfrm>
            <a:off x="5529470" y="2290967"/>
            <a:ext cx="566530" cy="1699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9FE143-2232-46B1-A8BD-E2D595545972}"/>
              </a:ext>
            </a:extLst>
          </p:cNvPr>
          <p:cNvSpPr/>
          <p:nvPr/>
        </p:nvSpPr>
        <p:spPr>
          <a:xfrm>
            <a:off x="7076503" y="2544418"/>
            <a:ext cx="241184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E59AD0-A36E-49FA-B20D-89E2ED26F7AC}"/>
              </a:ext>
            </a:extLst>
          </p:cNvPr>
          <p:cNvSpPr/>
          <p:nvPr/>
        </p:nvSpPr>
        <p:spPr>
          <a:xfrm>
            <a:off x="7076503" y="3438939"/>
            <a:ext cx="241184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32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AFD7B162-447E-4F2A-A99E-014F2619FB80}"/>
              </a:ext>
            </a:extLst>
          </p:cNvPr>
          <p:cNvSpPr txBox="1">
            <a:spLocks/>
          </p:cNvSpPr>
          <p:nvPr/>
        </p:nvSpPr>
        <p:spPr>
          <a:xfrm>
            <a:off x="1245491" y="2729072"/>
            <a:ext cx="3409392" cy="1084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03A6DC-7EEB-4F9B-8C94-FCA7DA25F4A0}"/>
              </a:ext>
            </a:extLst>
          </p:cNvPr>
          <p:cNvSpPr/>
          <p:nvPr/>
        </p:nvSpPr>
        <p:spPr>
          <a:xfrm>
            <a:off x="6457088" y="737122"/>
            <a:ext cx="522514" cy="87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5000">
              <a:solidFill>
                <a:schemeClr val="accent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1FFC7-DEFB-4ABF-87ED-2B47C0DBBC7F}"/>
              </a:ext>
            </a:extLst>
          </p:cNvPr>
          <p:cNvSpPr/>
          <p:nvPr/>
        </p:nvSpPr>
        <p:spPr>
          <a:xfrm>
            <a:off x="6979602" y="956082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200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Introduction Python</a:t>
            </a:r>
            <a:endParaRPr lang="en-US" altLang="ko-KR" sz="2000" dirty="0">
              <a:solidFill>
                <a:schemeClr val="accent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1E57E1-9CF6-4BF8-A2A3-BB60B1DAED55}"/>
              </a:ext>
            </a:extLst>
          </p:cNvPr>
          <p:cNvSpPr/>
          <p:nvPr/>
        </p:nvSpPr>
        <p:spPr>
          <a:xfrm>
            <a:off x="6457088" y="1623529"/>
            <a:ext cx="522514" cy="87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5000">
              <a:solidFill>
                <a:schemeClr val="accent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4A4D05-1260-4431-B297-F496A62649C3}"/>
              </a:ext>
            </a:extLst>
          </p:cNvPr>
          <p:cNvSpPr/>
          <p:nvPr/>
        </p:nvSpPr>
        <p:spPr>
          <a:xfrm>
            <a:off x="6979602" y="1744831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2000" dirty="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setting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21B57B-B5ED-4B64-9C15-45FDE22C50D9}"/>
              </a:ext>
            </a:extLst>
          </p:cNvPr>
          <p:cNvSpPr/>
          <p:nvPr/>
        </p:nvSpPr>
        <p:spPr>
          <a:xfrm>
            <a:off x="6979602" y="2099388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0">
              <a:defRPr/>
            </a:pPr>
            <a:r>
              <a:rPr lang="en-US" altLang="ko-KR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Installation Anaconda</a:t>
            </a:r>
            <a:r>
              <a:rPr lang="en-US" altLang="ko-KR" sz="1000">
                <a:solidFill>
                  <a:schemeClr val="accent6">
                    <a:lumMod val="60000"/>
                    <a:lumOff val="4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Jupyter Notebook </a:t>
            </a:r>
            <a:r>
              <a:rPr lang="en-US" altLang="ko-KR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etc.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541F43-63A6-47D1-82FF-DC369BCC3B90}"/>
              </a:ext>
            </a:extLst>
          </p:cNvPr>
          <p:cNvSpPr/>
          <p:nvPr/>
        </p:nvSpPr>
        <p:spPr>
          <a:xfrm>
            <a:off x="6457088" y="2500606"/>
            <a:ext cx="522514" cy="87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5000">
              <a:solidFill>
                <a:schemeClr val="accent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3615E15-4423-44D5-AAF2-8A40341A7544}"/>
              </a:ext>
            </a:extLst>
          </p:cNvPr>
          <p:cNvSpPr/>
          <p:nvPr/>
        </p:nvSpPr>
        <p:spPr>
          <a:xfrm>
            <a:off x="6979602" y="2621908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altLang="ko-KR" sz="2000" dirty="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 Basic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F357D6-4E05-4F7C-BDDB-A226EF2FAFA0}"/>
              </a:ext>
            </a:extLst>
          </p:cNvPr>
          <p:cNvSpPr/>
          <p:nvPr/>
        </p:nvSpPr>
        <p:spPr>
          <a:xfrm>
            <a:off x="6979602" y="2976465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0">
              <a:defRPr/>
            </a:pPr>
            <a:r>
              <a:rPr lang="en-US" altLang="ko-KR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Python Tutorial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6436A6-8C15-4E6C-8B53-67B49AF33F41}"/>
              </a:ext>
            </a:extLst>
          </p:cNvPr>
          <p:cNvSpPr/>
          <p:nvPr/>
        </p:nvSpPr>
        <p:spPr>
          <a:xfrm>
            <a:off x="6457088" y="3387013"/>
            <a:ext cx="522514" cy="87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endParaRPr lang="ko-KR" altLang="en-US" sz="5000">
              <a:solidFill>
                <a:schemeClr val="accent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E3C864-0DFA-4300-93BB-E5BB091FBDCD}"/>
              </a:ext>
            </a:extLst>
          </p:cNvPr>
          <p:cNvSpPr/>
          <p:nvPr/>
        </p:nvSpPr>
        <p:spPr>
          <a:xfrm>
            <a:off x="6979602" y="3594161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240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IO/Exception</a:t>
            </a:r>
            <a:endParaRPr lang="en-US" altLang="ko-KR" sz="2400" dirty="0">
              <a:solidFill>
                <a:schemeClr val="accent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A32837-FB86-4663-A183-19AE9AD793D4}"/>
              </a:ext>
            </a:extLst>
          </p:cNvPr>
          <p:cNvSpPr/>
          <p:nvPr/>
        </p:nvSpPr>
        <p:spPr>
          <a:xfrm>
            <a:off x="6457088" y="4273420"/>
            <a:ext cx="522514" cy="87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lang="ko-KR" altLang="en-US" sz="5000">
              <a:solidFill>
                <a:schemeClr val="accent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38EB77-3B6F-4682-AA28-22FCA926CB3C}"/>
              </a:ext>
            </a:extLst>
          </p:cNvPr>
          <p:cNvSpPr/>
          <p:nvPr/>
        </p:nvSpPr>
        <p:spPr>
          <a:xfrm>
            <a:off x="6979602" y="4506684"/>
            <a:ext cx="4730620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2300">
                <a:solidFill>
                  <a:schemeClr val="accent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Module</a:t>
            </a:r>
            <a:endParaRPr lang="en-US" altLang="ko-KR" sz="2300" dirty="0">
              <a:solidFill>
                <a:schemeClr val="accent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39AF52-B351-42A0-A5C3-F455BA920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629"/>
            <a:ext cx="5934075" cy="4619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B6D086-0A93-4B88-BE15-A372EDE6F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25" y="1299629"/>
            <a:ext cx="5934075" cy="46196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7D4434-F36D-4B81-870E-EB4EEBE45CD4}"/>
              </a:ext>
            </a:extLst>
          </p:cNvPr>
          <p:cNvSpPr/>
          <p:nvPr/>
        </p:nvSpPr>
        <p:spPr>
          <a:xfrm>
            <a:off x="10083995" y="5456585"/>
            <a:ext cx="1018013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29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4E7BC3-6685-4EAB-AECD-7127771C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" y="1119187"/>
            <a:ext cx="5934075" cy="4619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DA445C-9ED7-41FA-A470-D38BD007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78" y="1119186"/>
            <a:ext cx="5934075" cy="46196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9594FE-3077-41BD-9A8E-1C7CF22AEAC4}"/>
              </a:ext>
            </a:extLst>
          </p:cNvPr>
          <p:cNvSpPr/>
          <p:nvPr/>
        </p:nvSpPr>
        <p:spPr>
          <a:xfrm>
            <a:off x="3911795" y="5287619"/>
            <a:ext cx="1018013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3FAB21-1E5C-4DB9-879D-6B73311C1F00}"/>
              </a:ext>
            </a:extLst>
          </p:cNvPr>
          <p:cNvSpPr/>
          <p:nvPr/>
        </p:nvSpPr>
        <p:spPr>
          <a:xfrm>
            <a:off x="9977977" y="5287619"/>
            <a:ext cx="1018013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7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835B7E-62F8-4992-8309-E86CB076B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4" y="1172265"/>
            <a:ext cx="6889666" cy="50987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54D878-0EC9-4039-88ED-19047CC62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47" y="1626704"/>
            <a:ext cx="7475183" cy="39093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B71E7D-9FEB-4BFA-8F21-F765F53E58B2}"/>
              </a:ext>
            </a:extLst>
          </p:cNvPr>
          <p:cNvSpPr/>
          <p:nvPr/>
        </p:nvSpPr>
        <p:spPr>
          <a:xfrm>
            <a:off x="4771547" y="1868558"/>
            <a:ext cx="466375" cy="3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24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3DAC5A-EA2A-47EA-8250-70B21D3A6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388" y="1176648"/>
            <a:ext cx="11339223" cy="2713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355488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Anaconda Environments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List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all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environments. 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Forgot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the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name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of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the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environment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you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created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?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Use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command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list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environments.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$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conda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env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list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Create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an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anaconda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environment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. 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edium-content-serif-font"/>
              </a:rPr>
              <a:t> 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creates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environment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.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We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also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specified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the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of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python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we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want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use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 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python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=3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edium-content-serif-font"/>
              </a:rPr>
              <a:t> 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.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We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also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added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the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we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want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install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suffix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$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conda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create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my_env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numpy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Activate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an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anaconda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environment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. 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How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activate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Anaconda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environment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?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Use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the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command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below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$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conda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activate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my_env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800" dirty="0"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DC9857D-964B-4CB4-92AB-181FF5D32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388" y="3564730"/>
            <a:ext cx="6292464" cy="19747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55488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Install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Anaconda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Packages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$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conda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install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package_name1 package_name2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$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conda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install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numpy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=1.10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edium-content-serif-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Upgrade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 Anaconda and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dium-content-serif-font"/>
              </a:rPr>
              <a:t>Packages</a:t>
            </a:r>
            <a:endParaRPr kumimoji="0" lang="ko-KR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$</a:t>
            </a:r>
            <a:r>
              <a:rPr kumimoji="0" lang="ko-KR" altLang="ko-KR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conda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upgrade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conda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Menlo"/>
            </a:endParaRPr>
          </a:p>
          <a:p>
            <a:pPr latinLnBrk="0"/>
            <a:r>
              <a:rPr lang="ko-KR" altLang="ko-KR" sz="1200" dirty="0">
                <a:latin typeface="Arial Unicode MS"/>
                <a:ea typeface="Menlo"/>
              </a:rPr>
              <a:t>$</a:t>
            </a:r>
            <a:r>
              <a:rPr lang="ko-KR" altLang="ko-KR" sz="1200" dirty="0" err="1">
                <a:latin typeface="Arial Unicode MS"/>
                <a:ea typeface="Menlo"/>
              </a:rPr>
              <a:t>conda</a:t>
            </a:r>
            <a:r>
              <a:rPr lang="ko-KR" altLang="ko-KR" sz="1200" dirty="0">
                <a:latin typeface="Arial Unicode MS"/>
                <a:ea typeface="Menlo"/>
              </a:rPr>
              <a:t> </a:t>
            </a:r>
            <a:r>
              <a:rPr lang="ko-KR" altLang="ko-KR" sz="1200" dirty="0" err="1">
                <a:latin typeface="Arial Unicode MS"/>
                <a:ea typeface="Menlo"/>
              </a:rPr>
              <a:t>upgrade</a:t>
            </a:r>
            <a:r>
              <a:rPr lang="ko-KR" altLang="ko-KR" sz="1200" dirty="0">
                <a:latin typeface="Arial Unicode MS"/>
                <a:ea typeface="Menlo"/>
              </a:rPr>
              <a:t> --</a:t>
            </a:r>
            <a:r>
              <a:rPr lang="ko-KR" altLang="ko-KR" sz="1200" dirty="0" err="1">
                <a:latin typeface="Arial Unicode MS"/>
                <a:ea typeface="Menlo"/>
              </a:rPr>
              <a:t>all</a:t>
            </a:r>
            <a:endParaRPr lang="fr-FR" altLang="ko-KR" sz="1200" dirty="0"/>
          </a:p>
          <a:p>
            <a:pPr latinLnBrk="0"/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3591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460060-92A5-4FF5-BBDE-FF1821459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6" y="1111548"/>
            <a:ext cx="11286187" cy="51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20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A1C7F7-DC88-4B14-9430-EB0D51B1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10" y="1101276"/>
            <a:ext cx="10244379" cy="46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95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DC793-716A-4B74-A96C-49005F4A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940"/>
            <a:ext cx="12192000" cy="44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12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FBFE07-5AFD-4F2E-8A31-80C6326F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1125052"/>
            <a:ext cx="7311700" cy="5643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326437-32CA-4570-880E-3833FFED1402}"/>
              </a:ext>
            </a:extLst>
          </p:cNvPr>
          <p:cNvSpPr/>
          <p:nvPr/>
        </p:nvSpPr>
        <p:spPr>
          <a:xfrm>
            <a:off x="2445790" y="1125052"/>
            <a:ext cx="1837975" cy="415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7DBC-505E-40A8-9B17-6F7806392092}"/>
              </a:ext>
            </a:extLst>
          </p:cNvPr>
          <p:cNvSpPr txBox="1"/>
          <p:nvPr/>
        </p:nvSpPr>
        <p:spPr>
          <a:xfrm>
            <a:off x="4353339" y="117123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원하는 패키지 검색</a:t>
            </a:r>
          </a:p>
        </p:txBody>
      </p:sp>
    </p:spTree>
    <p:extLst>
      <p:ext uri="{BB962C8B-B14F-4D97-AF65-F5344CB8AC3E}">
        <p14:creationId xmlns:p14="http://schemas.microsoft.com/office/powerpoint/2010/main" val="1605385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1B3201-13B2-4746-BE31-44771E37C19E}"/>
              </a:ext>
            </a:extLst>
          </p:cNvPr>
          <p:cNvGrpSpPr/>
          <p:nvPr/>
        </p:nvGrpSpPr>
        <p:grpSpPr>
          <a:xfrm>
            <a:off x="242082" y="1245118"/>
            <a:ext cx="4709296" cy="4367764"/>
            <a:chOff x="828491" y="969549"/>
            <a:chExt cx="5979814" cy="55461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EAF1FF-A57F-40FD-BE0B-E1C3DE048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491" y="969549"/>
              <a:ext cx="5979814" cy="554614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9014E7-FF67-4A91-A3F3-DA08331FE5CF}"/>
                </a:ext>
              </a:extLst>
            </p:cNvPr>
            <p:cNvSpPr/>
            <p:nvPr/>
          </p:nvSpPr>
          <p:spPr>
            <a:xfrm>
              <a:off x="2146852" y="2842591"/>
              <a:ext cx="2773018" cy="5864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6F496BE-37B8-4E63-B0A0-BE2AF2B09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67" y="288235"/>
            <a:ext cx="6506897" cy="54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10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78B11-5C8D-4FBB-9B7E-623AC69F5290}"/>
              </a:ext>
            </a:extLst>
          </p:cNvPr>
          <p:cNvSpPr txBox="1"/>
          <p:nvPr/>
        </p:nvSpPr>
        <p:spPr>
          <a:xfrm>
            <a:off x="536713" y="1172817"/>
            <a:ext cx="1144987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다음과 같은 </a:t>
            </a:r>
            <a:r>
              <a:rPr lang="en-US" altLang="ko-KR" b="1" dirty="0"/>
              <a:t>Python </a:t>
            </a:r>
            <a:r>
              <a:rPr lang="ko-KR" altLang="en-US" b="1" dirty="0"/>
              <a:t>버전과 </a:t>
            </a:r>
            <a:r>
              <a:rPr lang="en-US" altLang="ko-KR" b="1" dirty="0"/>
              <a:t>Package</a:t>
            </a:r>
            <a:r>
              <a:rPr lang="ko-KR" altLang="en-US" b="1" dirty="0"/>
              <a:t>들이 들어있는 환경변수 </a:t>
            </a:r>
            <a:r>
              <a:rPr lang="en-US" altLang="ko-KR" b="1" dirty="0"/>
              <a:t>lab1 </a:t>
            </a:r>
            <a:r>
              <a:rPr lang="ko-KR" altLang="en-US" b="1" dirty="0"/>
              <a:t>를 구성해 보고</a:t>
            </a:r>
            <a:r>
              <a:rPr lang="en-US" altLang="ko-KR" b="1" dirty="0"/>
              <a:t>, </a:t>
            </a:r>
            <a:r>
              <a:rPr lang="en-US" altLang="ko-KR" b="1" dirty="0" err="1"/>
              <a:t>env.yml</a:t>
            </a:r>
            <a:r>
              <a:rPr lang="ko-KR" altLang="en-US" b="1" dirty="0"/>
              <a:t>파일을 만든 뒤</a:t>
            </a:r>
            <a:r>
              <a:rPr lang="en-US" altLang="ko-KR" b="1" dirty="0"/>
              <a:t> lab2</a:t>
            </a:r>
            <a:r>
              <a:rPr lang="ko-KR" altLang="en-US" b="1" dirty="0"/>
              <a:t>환경변수에 설치해보기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ctr"/>
            <a:r>
              <a:rPr lang="en-US" altLang="ko-KR" sz="2800" dirty="0"/>
              <a:t>Python= 3.7</a:t>
            </a:r>
            <a:r>
              <a:rPr lang="ko-KR" altLang="en-US" sz="2800" dirty="0"/>
              <a:t>버전</a:t>
            </a:r>
            <a:endParaRPr lang="en-US" altLang="ko-KR" sz="2800" dirty="0"/>
          </a:p>
          <a:p>
            <a:pPr algn="ctr"/>
            <a:r>
              <a:rPr lang="en-US" altLang="ko-KR" sz="2800" dirty="0" err="1"/>
              <a:t>scipy</a:t>
            </a:r>
            <a:endParaRPr lang="en-US" altLang="ko-KR" sz="2800" dirty="0"/>
          </a:p>
          <a:p>
            <a:pPr algn="ctr"/>
            <a:r>
              <a:rPr lang="en-US" altLang="ko-KR" sz="2800" dirty="0" err="1"/>
              <a:t>numpy</a:t>
            </a:r>
            <a:endParaRPr lang="en-US" altLang="ko-KR" sz="2800" dirty="0"/>
          </a:p>
          <a:p>
            <a:pPr algn="ctr"/>
            <a:r>
              <a:rPr lang="en-US" altLang="ko-KR" sz="2800" dirty="0"/>
              <a:t>matplotlib</a:t>
            </a:r>
          </a:p>
          <a:p>
            <a:pPr algn="ctr"/>
            <a:r>
              <a:rPr lang="en-US" altLang="ko-KR" sz="2800" dirty="0"/>
              <a:t>pillow</a:t>
            </a:r>
          </a:p>
          <a:p>
            <a:pPr algn="ctr"/>
            <a:r>
              <a:rPr lang="en-US" altLang="ko-KR" sz="2800" dirty="0" err="1"/>
              <a:t>jupyter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14075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620485" y="461864"/>
            <a:ext cx="5318676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buClr>
                <a:schemeClr val="accent4"/>
              </a:buClr>
              <a:buNone/>
              <a:defRPr/>
            </a:pPr>
            <a:r>
              <a:rPr lang="en-US" altLang="ko-KR" sz="3200">
                <a:solidFill>
                  <a:schemeClr val="accent4"/>
                </a:solidFill>
                <a:latin typeface="-윤고딕340"/>
                <a:ea typeface="-윤고딕340"/>
              </a:rPr>
              <a:t>Course Overview</a:t>
            </a:r>
            <a:endParaRPr lang="en-US" altLang="ko-KR" sz="3200" dirty="0">
              <a:solidFill>
                <a:schemeClr val="accent4"/>
              </a:solidFill>
              <a:effectLst/>
              <a:latin typeface="-윤고딕340"/>
              <a:ea typeface="-윤고딕34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45535648-463B-4A6A-A552-D85D2AE1D980}"/>
              </a:ext>
            </a:extLst>
          </p:cNvPr>
          <p:cNvSpPr txBox="1"/>
          <p:nvPr/>
        </p:nvSpPr>
        <p:spPr>
          <a:xfrm>
            <a:off x="620485" y="1087638"/>
            <a:ext cx="5869171" cy="4922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0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Instructor</a:t>
            </a:r>
            <a:r>
              <a:rPr lang="en-US" altLang="zh-CN" sz="3096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3096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ko-KR" altLang="en-US" sz="3096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이선우</a:t>
            </a:r>
            <a:r>
              <a:rPr lang="en-US" altLang="ko-KR" sz="3096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(</a:t>
            </a:r>
            <a:r>
              <a:rPr lang="en-US" altLang="zh-CN" sz="3096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Lee SeonWoo)</a:t>
            </a:r>
            <a:endParaRPr lang="en-US" altLang="zh-CN" sz="3096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62B59B54-6687-417C-9774-BFD348DA7FEE}"/>
              </a:ext>
            </a:extLst>
          </p:cNvPr>
          <p:cNvSpPr txBox="1"/>
          <p:nvPr/>
        </p:nvSpPr>
        <p:spPr>
          <a:xfrm>
            <a:off x="747485" y="1735338"/>
            <a:ext cx="10828997" cy="440761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just">
              <a:lnSpc>
                <a:spcPts val="3200"/>
              </a:lnSpc>
              <a:tabLst/>
            </a:pPr>
            <a:r>
              <a:rPr lang="en-US" altLang="zh-CN" sz="2700" dirty="0">
                <a:solidFill>
                  <a:srgbClr val="3333B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Verdana" pitchFamily="18" charset="0"/>
              </a:rPr>
              <a:t>•</a:t>
            </a:r>
            <a:r>
              <a:rPr lang="en-US" altLang="zh-CN" sz="27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  <a:hlinkClick r:id="rId2"/>
              </a:rPr>
              <a:t>x21999@inha.ac.kr</a:t>
            </a:r>
            <a:endParaRPr lang="en-US" altLang="zh-CN" sz="2700" dirty="0"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itchFamily="18" charset="0"/>
            </a:endParaRPr>
          </a:p>
          <a:p>
            <a:pPr algn="just">
              <a:lnSpc>
                <a:spcPts val="3200"/>
              </a:lnSpc>
            </a:pPr>
            <a:r>
              <a:rPr lang="en-US" altLang="zh-CN" sz="2700" dirty="0">
                <a:solidFill>
                  <a:srgbClr val="3333B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Verdana" pitchFamily="18" charset="0"/>
              </a:rPr>
              <a:t>•</a:t>
            </a:r>
            <a:r>
              <a:rPr lang="en-US" altLang="zh-CN" sz="27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Office</a:t>
            </a:r>
            <a:r>
              <a:rPr lang="en-US" altLang="zh-CN" sz="27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hours:</a:t>
            </a:r>
            <a:r>
              <a:rPr lang="en-US" altLang="zh-CN" sz="27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Calibri" pitchFamily="18" charset="0"/>
              </a:rPr>
              <a:t>Thursday</a:t>
            </a:r>
          </a:p>
          <a:p>
            <a:pPr algn="just">
              <a:lnSpc>
                <a:spcPts val="3200"/>
              </a:lnSpc>
            </a:pPr>
            <a:r>
              <a:rPr lang="en-US" altLang="zh-CN" sz="20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       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(Only appointment)</a:t>
            </a:r>
          </a:p>
          <a:p>
            <a:pPr algn="just">
              <a:lnSpc>
                <a:spcPts val="3200"/>
              </a:lnSpc>
            </a:pPr>
            <a:r>
              <a:rPr lang="en-US" altLang="zh-CN" sz="2800" dirty="0">
                <a:solidFill>
                  <a:srgbClr val="3333B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Verdana" pitchFamily="18" charset="0"/>
              </a:rPr>
              <a:t>•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This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course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will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use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u="sng" dirty="0">
                <a:solidFill>
                  <a:srgbClr val="0000F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Group-Kakao Room</a:t>
            </a:r>
          </a:p>
          <a:p>
            <a:pPr marL="182563" indent="-182563" algn="just">
              <a:lnSpc>
                <a:spcPts val="3000"/>
              </a:lnSpc>
              <a:tabLst>
                <a:tab pos="342900" algn="l"/>
              </a:tabLst>
            </a:pPr>
            <a:r>
              <a:rPr lang="en-US" altLang="zh-CN" sz="2800" dirty="0">
                <a:solidFill>
                  <a:srgbClr val="3333B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Verdana" pitchFamily="18" charset="0"/>
              </a:rPr>
              <a:t>•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Syllabus,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calendar,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lecture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notes,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additional, materials,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assignments,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announcements,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etc.</a:t>
            </a:r>
            <a:endParaRPr lang="en-US" altLang="zh-CN" sz="3200" dirty="0">
              <a:solidFill>
                <a:srgbClr val="3333B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Verdana" pitchFamily="18" charset="0"/>
            </a:endParaRPr>
          </a:p>
          <a:p>
            <a:pPr marL="361950" indent="-361950" algn="just">
              <a:lnSpc>
                <a:spcPts val="3000"/>
              </a:lnSpc>
              <a:tabLst>
                <a:tab pos="342900" algn="l"/>
                <a:tab pos="361950" algn="l"/>
              </a:tabLst>
            </a:pPr>
            <a:r>
              <a:rPr lang="en-US" altLang="zh-CN" sz="2800" dirty="0">
                <a:solidFill>
                  <a:srgbClr val="3333B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Verdana" pitchFamily="18" charset="0"/>
              </a:rPr>
              <a:t>•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I-class &amp; Group-Kakao Room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will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be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updated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regularly</a:t>
            </a:r>
          </a:p>
          <a:p>
            <a:pPr marL="269875" indent="-269875" algn="just">
              <a:lnSpc>
                <a:spcPts val="3000"/>
              </a:lnSpc>
              <a:tabLst>
                <a:tab pos="361950" algn="l"/>
                <a:tab pos="1433513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   It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is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your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responsibility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to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ensure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that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you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can access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the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I-Class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and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to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keep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up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with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the information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on</a:t>
            </a:r>
            <a:r>
              <a:rPr lang="en-US" altLang="zh-CN" sz="2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it.</a:t>
            </a:r>
          </a:p>
          <a:p>
            <a:pPr marL="269875" indent="-269875" algn="just">
              <a:lnSpc>
                <a:spcPts val="3000"/>
              </a:lnSpc>
              <a:tabLst>
                <a:tab pos="1346200" algn="l"/>
                <a:tab pos="1433513" algn="l"/>
              </a:tabLst>
            </a:pPr>
            <a:r>
              <a:rPr lang="en-US" altLang="zh-CN" sz="2800" dirty="0">
                <a:solidFill>
                  <a:srgbClr val="3333B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Verdana" pitchFamily="18" charset="0"/>
              </a:rPr>
              <a:t>•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Discussion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related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to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the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course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will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take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place on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I-Class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as</a:t>
            </a:r>
            <a:r>
              <a:rPr lang="en-US" altLang="zh-CN" sz="32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itchFamily="18" charset="0"/>
              </a:rPr>
              <a:t>well</a:t>
            </a:r>
            <a:endParaRPr lang="en-US" altLang="zh-CN" sz="2700" dirty="0">
              <a:solidFill>
                <a:srgbClr val="00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620485" y="461864"/>
            <a:ext cx="5318676" cy="438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buClr>
                <a:schemeClr val="accent4"/>
              </a:buClr>
              <a:buNone/>
              <a:defRPr/>
            </a:pPr>
            <a:r>
              <a:rPr lang="en-US" altLang="ko-KR" sz="3200">
                <a:solidFill>
                  <a:schemeClr val="accent4"/>
                </a:solidFill>
                <a:latin typeface="-윤고딕340"/>
                <a:ea typeface="-윤고딕340"/>
              </a:rPr>
              <a:t>Book</a:t>
            </a:r>
            <a:endParaRPr lang="en-US" altLang="ko-KR" sz="3200" dirty="0">
              <a:solidFill>
                <a:schemeClr val="accent4"/>
              </a:solidFill>
              <a:effectLst/>
              <a:latin typeface="-윤고딕340"/>
              <a:ea typeface="-윤고딕34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84460-EF75-4C17-ADC0-B875CA19A519}"/>
              </a:ext>
            </a:extLst>
          </p:cNvPr>
          <p:cNvSpPr txBox="1"/>
          <p:nvPr/>
        </p:nvSpPr>
        <p:spPr>
          <a:xfrm>
            <a:off x="429211" y="1343734"/>
            <a:ext cx="7977942" cy="405271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endParaRPr lang="en-US" altLang="zh-CN" sz="2800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ko-KR" altLang="en-US" dirty="0" err="1"/>
              <a:t>주교재</a:t>
            </a:r>
            <a:endParaRPr lang="en-US" altLang="zh-CN" dirty="0"/>
          </a:p>
          <a:p>
            <a:pPr>
              <a:lnSpc>
                <a:spcPts val="2500"/>
              </a:lnSpc>
              <a:tabLst/>
            </a:pPr>
            <a:endParaRPr lang="en-US" altLang="zh-CN" sz="1800" dirty="0">
              <a:solidFill>
                <a:srgbClr val="0097A7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맑은 고딕" pitchFamily="18" charset="0"/>
            </a:endParaRPr>
          </a:p>
          <a:p>
            <a:pPr>
              <a:lnSpc>
                <a:spcPts val="1000"/>
              </a:lnSpc>
            </a:pPr>
            <a:r>
              <a:rPr lang="ko-KR" altLang="en-US" dirty="0">
                <a:solidFill>
                  <a:srgbClr val="0097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파이썬 코딩의 기술</a:t>
            </a:r>
            <a:r>
              <a:rPr lang="en-US" altLang="zh-CN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ko-KR" altLang="en-US" dirty="0" err="1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브렛</a:t>
            </a:r>
            <a:r>
              <a: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ko-KR" altLang="en-US" dirty="0" err="1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슬라킨</a:t>
            </a:r>
            <a:r>
              <a: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지음</a:t>
            </a:r>
            <a:r>
              <a:rPr lang="en-US" altLang="ko-KR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김형철 옮김</a:t>
            </a:r>
            <a:r>
              <a:rPr lang="en-US" altLang="zh-CN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부교재</a:t>
            </a: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97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한입에 쏙 </a:t>
            </a:r>
            <a:r>
              <a:rPr lang="en-US" altLang="zh-CN" dirty="0" err="1">
                <a:solidFill>
                  <a:srgbClr val="0097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파이썬</a:t>
            </a:r>
            <a:r>
              <a:rPr lang="en-US" altLang="zh-CN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ko-KR" altLang="en-US" dirty="0" err="1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김왼손</a:t>
            </a:r>
            <a:r>
              <a:rPr lang="en-US" altLang="ko-KR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김태간</a:t>
            </a:r>
            <a:r>
              <a:rPr lang="en-US" altLang="zh-CN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pic>
        <p:nvPicPr>
          <p:cNvPr id="2" name="Picture 2" descr="Hello Coding 한입에 쏙 파이썬 - YES24">
            <a:extLst>
              <a:ext uri="{FF2B5EF4-FFF2-40B4-BE49-F238E27FC236}">
                <a16:creationId xmlns:a16="http://schemas.microsoft.com/office/drawing/2014/main" id="{0F130F70-E791-4D20-9676-BA53604D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875" y="3536302"/>
            <a:ext cx="2585081" cy="33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파이썬 코딩의 기술 - YES24">
            <a:extLst>
              <a:ext uri="{FF2B5EF4-FFF2-40B4-BE49-F238E27FC236}">
                <a16:creationId xmlns:a16="http://schemas.microsoft.com/office/drawing/2014/main" id="{1D1ED590-4D4D-4193-BBC8-F7211EBD8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933" y="152836"/>
            <a:ext cx="2073585" cy="30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9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이미지 검색결과&quot;">
            <a:extLst>
              <a:ext uri="{FF2B5EF4-FFF2-40B4-BE49-F238E27FC236}">
                <a16:creationId xmlns:a16="http://schemas.microsoft.com/office/drawing/2014/main" id="{E073400F-62C4-4761-AC82-402BA1D2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404" y="2498465"/>
            <a:ext cx="5981769" cy="336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306E53-9E30-4DFD-8720-E98AA2F3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79" y="1253162"/>
            <a:ext cx="11052450" cy="4829740"/>
          </a:xfrm>
        </p:spPr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은 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Van Rossum)</a:t>
            </a:r>
            <a:r>
              <a:rPr lang="ko-KR" altLang="en-US" dirty="0"/>
              <a:t>이 개발한 </a:t>
            </a:r>
            <a:r>
              <a:rPr lang="en-US" altLang="ko-KR" b="1" dirty="0"/>
              <a:t>Interpreter</a:t>
            </a:r>
            <a:r>
              <a:rPr lang="ko-KR" altLang="en-US" b="1" dirty="0"/>
              <a:t>언어</a:t>
            </a:r>
            <a:endParaRPr lang="en-US" altLang="ko-KR" b="1" dirty="0"/>
          </a:p>
          <a:p>
            <a:pPr lvl="1"/>
            <a:r>
              <a:rPr lang="ko-KR" altLang="en-US" dirty="0"/>
              <a:t>컴파일 과정이 없다</a:t>
            </a:r>
            <a:endParaRPr lang="en-US" altLang="ko-KR" dirty="0"/>
          </a:p>
          <a:p>
            <a:pPr lvl="1"/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해킹 등 다양한 분야에서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다양한 운영체제에서 동작 가능</a:t>
            </a:r>
            <a:endParaRPr lang="en-US" altLang="ko-KR" dirty="0"/>
          </a:p>
          <a:p>
            <a:pPr lvl="1"/>
            <a:r>
              <a:rPr lang="ko-KR" altLang="en-US" dirty="0"/>
              <a:t>수많은 라이브러리 존재</a:t>
            </a:r>
            <a:endParaRPr lang="en-US" altLang="ko-KR" dirty="0"/>
          </a:p>
          <a:p>
            <a:pPr lvl="1"/>
            <a:r>
              <a:rPr lang="ko-KR" altLang="en-US" dirty="0"/>
              <a:t>쉽게 배울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 속도가 빠르다</a:t>
            </a:r>
            <a:endParaRPr lang="en-US" altLang="ko-KR" dirty="0"/>
          </a:p>
          <a:p>
            <a:pPr lvl="1"/>
            <a:r>
              <a:rPr lang="ko-KR" altLang="en-US" dirty="0"/>
              <a:t>컴파일러에 비해 느리다</a:t>
            </a:r>
            <a:r>
              <a:rPr lang="en-US" altLang="ko-KR" dirty="0"/>
              <a:t>(</a:t>
            </a:r>
            <a:r>
              <a:rPr lang="en-US" altLang="ko-KR" dirty="0" err="1"/>
              <a:t>Cython</a:t>
            </a:r>
            <a:r>
              <a:rPr lang="en-US" altLang="ko-KR" dirty="0"/>
              <a:t>, </a:t>
            </a:r>
            <a:r>
              <a:rPr lang="en-US" altLang="ko-KR" dirty="0" err="1"/>
              <a:t>pypy</a:t>
            </a:r>
            <a:r>
              <a:rPr lang="en-US" altLang="ko-KR" dirty="0"/>
              <a:t>, </a:t>
            </a:r>
            <a:r>
              <a:rPr lang="en-US" altLang="ko-KR" dirty="0" err="1"/>
              <a:t>numba</a:t>
            </a:r>
            <a:r>
              <a:rPr lang="en-US" altLang="ko-KR" dirty="0"/>
              <a:t>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Introductino</a:t>
            </a:r>
            <a:r>
              <a:rPr lang="ko-KR" altLang="en-US"/>
              <a:t> </a:t>
            </a:r>
            <a:r>
              <a:rPr lang="en-US" altLang="ko-KR"/>
              <a:t>Python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31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2E0B68-EF25-4478-9A91-7E6C4D3C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가독성</a:t>
            </a:r>
            <a:endParaRPr lang="en-US" altLang="ko-KR" sz="20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간결하고 가독성이 좋습니다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코드블럭을 들여쓰기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(indentation)</a:t>
            </a: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구분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풍부한 라이브러리</a:t>
            </a:r>
            <a:endParaRPr lang="en-US" altLang="ko-KR" sz="20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매우 광범위한 라이브러리가 기본으로 포함되어 있음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라이브러리가 풍부하며 확장이 쉬움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접착성</a:t>
            </a:r>
            <a:endParaRPr lang="en-US" altLang="ko-KR" sz="20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쉽게 라이브러리를 추가할 수가 있습니다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파이썬에서 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구현된 부분을 사용할 수도 있으며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파이썬을 사용할 수도 있습니다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4837A6F-B559-4FD0-B562-9BBECBEF7D3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파이썬의 특징</a:t>
            </a:r>
            <a:endParaRPr lang="fr-CA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E7ECEB-33D9-4AAB-9523-4AF0EC20EF4F}"/>
              </a:ext>
            </a:extLst>
          </p:cNvPr>
          <p:cNvSpPr/>
          <p:nvPr/>
        </p:nvSpPr>
        <p:spPr>
          <a:xfrm>
            <a:off x="6492536" y="979488"/>
            <a:ext cx="5581095" cy="4557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endParaRPr lang="en-US" altLang="ko-KR" sz="20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파이썬은 파이썬 소프트웨어 재단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(Python Software Foundation)</a:t>
            </a: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관리하고 있음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무료와 다름없는 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 Software Foundation License.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유니코드</a:t>
            </a:r>
            <a:endParaRPr lang="en-US" altLang="ko-KR" sz="20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파이썬에서의 문자열들은 모두 유니코드입니다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우리가 한글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한자 등을 표현하려고 특별한 노력을 할 필요가 없습니다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동적타이핑</a:t>
            </a:r>
            <a:r>
              <a:rPr lang="fr-CA" altLang="ko-KR" sz="20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런타임 시에 타입 체크를 하는 동적타이핑을 지원하며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메모리 관리 자동으로 합니다</a:t>
            </a:r>
            <a:r>
              <a:rPr lang="en-US" altLang="ko-KR" sz="1600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fr-CA" altLang="ko-KR" sz="16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fr-CA" altLang="ko-KR" sz="2000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306E53-9E30-4DFD-8720-E98AA2F3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Studio Code</a:t>
            </a:r>
            <a:r>
              <a:rPr lang="ko-KR" altLang="en-US" dirty="0"/>
              <a:t>란</a:t>
            </a:r>
            <a:endParaRPr lang="en-US" altLang="ko-KR" dirty="0"/>
          </a:p>
          <a:p>
            <a:pPr lvl="1"/>
            <a:r>
              <a:rPr lang="en-US" altLang="ko-KR" dirty="0"/>
              <a:t>Mac, Linux, Windows </a:t>
            </a:r>
            <a:r>
              <a:rPr lang="ko-KR" altLang="en-US" dirty="0"/>
              <a:t>운영체제 지원</a:t>
            </a:r>
          </a:p>
          <a:p>
            <a:pPr lvl="1"/>
            <a:r>
              <a:rPr lang="ko-KR" altLang="en-US" dirty="0"/>
              <a:t>인텔리센스</a:t>
            </a:r>
            <a:r>
              <a:rPr lang="en-US" altLang="ko-KR" dirty="0"/>
              <a:t>: </a:t>
            </a:r>
            <a:r>
              <a:rPr lang="ko-KR" altLang="en-US" dirty="0"/>
              <a:t>코드 자동 완성</a:t>
            </a:r>
            <a:r>
              <a:rPr lang="en-US" altLang="ko-KR" dirty="0"/>
              <a:t>, </a:t>
            </a:r>
            <a:r>
              <a:rPr lang="ko-KR" altLang="en-US" dirty="0"/>
              <a:t>변수 타입</a:t>
            </a:r>
            <a:r>
              <a:rPr lang="en-US" altLang="ko-KR" dirty="0"/>
              <a:t>, </a:t>
            </a:r>
            <a:r>
              <a:rPr lang="ko-KR" altLang="en-US" dirty="0"/>
              <a:t>함수 정의</a:t>
            </a:r>
            <a:r>
              <a:rPr lang="en-US" altLang="ko-KR" dirty="0"/>
              <a:t>, </a:t>
            </a:r>
            <a:r>
              <a:rPr lang="ko-KR" altLang="en-US" dirty="0"/>
              <a:t>모듈 </a:t>
            </a:r>
            <a:r>
              <a:rPr lang="ko-KR" altLang="en-US" dirty="0" err="1"/>
              <a:t>임포트</a:t>
            </a:r>
            <a:r>
              <a:rPr lang="ko-KR" altLang="en-US" dirty="0"/>
              <a:t> 등</a:t>
            </a:r>
          </a:p>
          <a:p>
            <a:pPr lvl="1"/>
            <a:r>
              <a:rPr lang="ko-KR" altLang="en-US" dirty="0"/>
              <a:t>디버깅</a:t>
            </a:r>
            <a:r>
              <a:rPr lang="en-US" altLang="ko-KR" dirty="0"/>
              <a:t>, </a:t>
            </a:r>
            <a:r>
              <a:rPr lang="ko-KR" altLang="en-US" dirty="0" err="1"/>
              <a:t>리팩토링</a:t>
            </a:r>
            <a:r>
              <a:rPr lang="en-US" altLang="ko-KR" dirty="0"/>
              <a:t>, </a:t>
            </a:r>
            <a:r>
              <a:rPr lang="ko-KR" altLang="en-US" dirty="0"/>
              <a:t>빌트인 깃</a:t>
            </a:r>
            <a:r>
              <a:rPr lang="en-US" altLang="ko-KR" dirty="0"/>
              <a:t>, Diff </a:t>
            </a:r>
            <a:r>
              <a:rPr lang="ko-KR" altLang="en-US" dirty="0"/>
              <a:t>뷰어</a:t>
            </a:r>
            <a:r>
              <a:rPr lang="en-US" altLang="ko-KR" dirty="0"/>
              <a:t>, </a:t>
            </a:r>
            <a:r>
              <a:rPr lang="ko-KR" altLang="en-US" dirty="0" err="1"/>
              <a:t>스니펫</a:t>
            </a:r>
            <a:r>
              <a:rPr lang="ko-KR" altLang="en-US" dirty="0"/>
              <a:t> 등 기본 포함</a:t>
            </a:r>
          </a:p>
          <a:p>
            <a:pPr lvl="1"/>
            <a:r>
              <a:rPr lang="ko-KR" altLang="en-US" dirty="0"/>
              <a:t>다양한 확장을 지원하며</a:t>
            </a:r>
            <a:r>
              <a:rPr lang="en-US" altLang="ko-KR" dirty="0"/>
              <a:t>, </a:t>
            </a:r>
            <a:r>
              <a:rPr lang="ko-KR" altLang="en-US" dirty="0"/>
              <a:t>이를 통해 </a:t>
            </a:r>
            <a:r>
              <a:rPr lang="en-US" altLang="ko-KR" dirty="0"/>
              <a:t>100</a:t>
            </a:r>
            <a:r>
              <a:rPr lang="ko-KR" altLang="en-US" dirty="0"/>
              <a:t>개 이상의 언어 지원</a:t>
            </a:r>
          </a:p>
          <a:p>
            <a:pPr lvl="1"/>
            <a:r>
              <a:rPr lang="ko-KR" altLang="en-US" dirty="0"/>
              <a:t>웹 기반 기술로 </a:t>
            </a:r>
            <a:r>
              <a:rPr lang="ko-KR" altLang="en-US" dirty="0" err="1"/>
              <a:t>만들어져있으며</a:t>
            </a:r>
            <a:r>
              <a:rPr lang="en-US" altLang="ko-KR" dirty="0"/>
              <a:t>, </a:t>
            </a:r>
            <a:r>
              <a:rPr lang="ko-KR" altLang="en-US" dirty="0"/>
              <a:t>타입스크립트로 확장 개발 가능</a:t>
            </a:r>
          </a:p>
          <a:p>
            <a:pPr lvl="1"/>
            <a:r>
              <a:rPr lang="ko-KR" altLang="en-US" dirty="0" err="1"/>
              <a:t>마켓플레이스에</a:t>
            </a:r>
            <a:r>
              <a:rPr lang="ko-KR" altLang="en-US" dirty="0"/>
              <a:t> </a:t>
            </a:r>
            <a:r>
              <a:rPr lang="en-US" altLang="ko-KR" dirty="0"/>
              <a:t>15,000</a:t>
            </a:r>
            <a:r>
              <a:rPr lang="ko-KR" altLang="en-US" dirty="0"/>
              <a:t>개 이상의 확장이 </a:t>
            </a:r>
            <a:r>
              <a:rPr lang="ko-KR" altLang="en-US" dirty="0" err="1"/>
              <a:t>공개되어있음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모든 기능에 대한 키 바인딩</a:t>
            </a:r>
            <a:r>
              <a:rPr lang="en-US" altLang="ko-KR" dirty="0"/>
              <a:t>(</a:t>
            </a:r>
            <a:r>
              <a:rPr lang="ko-KR" altLang="en-US" dirty="0"/>
              <a:t>단축키</a:t>
            </a:r>
            <a:r>
              <a:rPr lang="en-US" altLang="ko-KR" dirty="0"/>
              <a:t>)</a:t>
            </a:r>
            <a:r>
              <a:rPr lang="ko-KR" altLang="en-US" dirty="0"/>
              <a:t>을 자유롭게 변경 가능</a:t>
            </a:r>
          </a:p>
          <a:p>
            <a:pPr lvl="1"/>
            <a:r>
              <a:rPr lang="ko-KR" altLang="en-US" dirty="0"/>
              <a:t>커맨드 팔레트</a:t>
            </a:r>
            <a:r>
              <a:rPr lang="en-US" altLang="ko-KR" dirty="0"/>
              <a:t>(Command + Shift + P)</a:t>
            </a:r>
            <a:r>
              <a:rPr lang="ko-KR" altLang="en-US" dirty="0"/>
              <a:t>로 사용 가능한 기능을 </a:t>
            </a:r>
            <a:r>
              <a:rPr lang="ko-KR" altLang="en-US" dirty="0" err="1"/>
              <a:t>증분검색으로</a:t>
            </a:r>
            <a:r>
              <a:rPr lang="ko-KR" altLang="en-US" dirty="0"/>
              <a:t> 검색 및 실행 가능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83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306E53-9E30-4DFD-8720-E98AA2F3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https://code.visualstudio.com/</a:t>
            </a:r>
            <a:r>
              <a:rPr lang="en-US" altLang="ko-KR" dirty="0"/>
              <a:t> </a:t>
            </a:r>
            <a:r>
              <a:rPr lang="ko-KR" altLang="en-US" dirty="0"/>
              <a:t>접속하여 다운로드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AC74E1-C5AE-4981-94D6-6ACAF6A6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28" y="1812860"/>
            <a:ext cx="8165479" cy="48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9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08A2A-4871-4170-8A14-03BD0D8D4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Environment Setting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05F468D-91A8-4B9D-90C8-03733E64D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57" y="1362076"/>
            <a:ext cx="6694430" cy="4472401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A91CBF2-B758-4CE4-8B90-758EE552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97" y="258758"/>
            <a:ext cx="1972179" cy="6216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AD665B-012B-4BCF-B00F-54D582EF3F03}"/>
              </a:ext>
            </a:extLst>
          </p:cNvPr>
          <p:cNvSpPr txBox="1"/>
          <p:nvPr/>
        </p:nvSpPr>
        <p:spPr>
          <a:xfrm>
            <a:off x="9029275" y="1490869"/>
            <a:ext cx="316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본인에게 </a:t>
            </a:r>
            <a:r>
              <a:rPr lang="ko-KR" altLang="en-US"/>
              <a:t>맞는 </a:t>
            </a:r>
            <a:r>
              <a:rPr lang="en-US" altLang="ko-KR" dirty="0" err="1"/>
              <a:t>Extention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723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725</Words>
  <Application>Microsoft Office PowerPoint</Application>
  <PresentationFormat>와이드스크린</PresentationFormat>
  <Paragraphs>150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Arial Unicode MS</vt:lpstr>
      <vt:lpstr>KoPubWorld돋움체 Bold</vt:lpstr>
      <vt:lpstr>KoPub돋움체 Medium</vt:lpstr>
      <vt:lpstr>나눔바른고딕</vt:lpstr>
      <vt:lpstr>나눔스퀘어</vt:lpstr>
      <vt:lpstr>맑은 고딕</vt:lpstr>
      <vt:lpstr>-윤고딕340</vt:lpstr>
      <vt:lpstr>조선일보명조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sunwoo</dc:creator>
  <cp:lastModifiedBy>1584</cp:lastModifiedBy>
  <cp:revision>59</cp:revision>
  <dcterms:created xsi:type="dcterms:W3CDTF">2020-02-03T18:10:40Z</dcterms:created>
  <dcterms:modified xsi:type="dcterms:W3CDTF">2022-07-12T08:05:52Z</dcterms:modified>
</cp:coreProperties>
</file>